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6" r:id="rId3"/>
    <p:sldId id="372" r:id="rId4"/>
    <p:sldId id="296" r:id="rId5"/>
    <p:sldId id="300" r:id="rId6"/>
    <p:sldId id="301" r:id="rId7"/>
    <p:sldId id="305" r:id="rId8"/>
    <p:sldId id="355" r:id="rId9"/>
    <p:sldId id="356" r:id="rId10"/>
    <p:sldId id="302" r:id="rId11"/>
    <p:sldId id="303" r:id="rId12"/>
    <p:sldId id="357" r:id="rId13"/>
    <p:sldId id="358" r:id="rId14"/>
    <p:sldId id="360" r:id="rId15"/>
    <p:sldId id="359" r:id="rId16"/>
    <p:sldId id="304" r:id="rId17"/>
    <p:sldId id="362" r:id="rId18"/>
    <p:sldId id="363" r:id="rId19"/>
    <p:sldId id="365" r:id="rId20"/>
    <p:sldId id="366" r:id="rId21"/>
    <p:sldId id="367" r:id="rId22"/>
    <p:sldId id="369" r:id="rId23"/>
    <p:sldId id="371" r:id="rId24"/>
    <p:sldId id="281" r:id="rId25"/>
    <p:sldId id="373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923"/>
    <a:srgbClr val="F35B00"/>
    <a:srgbClr val="FF6801"/>
    <a:srgbClr val="FF7213"/>
    <a:srgbClr val="DC5E00"/>
    <a:srgbClr val="E71C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16"/>
    <p:restoredTop sz="50000"/>
  </p:normalViewPr>
  <p:slideViewPr>
    <p:cSldViewPr>
      <p:cViewPr varScale="1">
        <p:scale>
          <a:sx n="62" d="100"/>
          <a:sy n="62" d="100"/>
        </p:scale>
        <p:origin x="200" y="19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C89D4-4C2E-514F-A245-C4229EBB1967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744B49-93C9-5D4A-9E43-47FAEA96A0A1}">
      <dgm:prSet phldrT="[文本]"/>
      <dgm:spPr/>
      <dgm:t>
        <a:bodyPr/>
        <a:lstStyle/>
        <a:p>
          <a:r>
            <a:rPr lang="zh-CN" altLang="en-US" dirty="0" smtClean="0"/>
            <a:t>代码优化</a:t>
          </a:r>
          <a:endParaRPr lang="zh-CN" altLang="en-US" dirty="0"/>
        </a:p>
      </dgm:t>
    </dgm:pt>
    <dgm:pt modelId="{5DC6F354-AF7B-BB43-B2BB-DD04E44112DF}" type="parTrans" cxnId="{9A41FB64-4C16-A941-B582-77C7F1FECA46}">
      <dgm:prSet/>
      <dgm:spPr/>
      <dgm:t>
        <a:bodyPr/>
        <a:lstStyle/>
        <a:p>
          <a:endParaRPr lang="zh-CN" altLang="en-US"/>
        </a:p>
      </dgm:t>
    </dgm:pt>
    <dgm:pt modelId="{FF0D163F-8BFC-714C-A9DB-90E12D8E379B}" type="sibTrans" cxnId="{9A41FB64-4C16-A941-B582-77C7F1FECA46}">
      <dgm:prSet/>
      <dgm:spPr/>
      <dgm:t>
        <a:bodyPr/>
        <a:lstStyle/>
        <a:p>
          <a:endParaRPr lang="zh-CN" altLang="en-US"/>
        </a:p>
      </dgm:t>
    </dgm:pt>
    <dgm:pt modelId="{F94E6814-56CF-E041-B6DB-4C80DA8CF8C0}">
      <dgm:prSet phldrT="[文本]"/>
      <dgm:spPr/>
      <dgm:t>
        <a:bodyPr/>
        <a:lstStyle/>
        <a:p>
          <a:r>
            <a:rPr lang="zh-CN" altLang="en-US" dirty="0" smtClean="0"/>
            <a:t>减少字符串使用</a:t>
          </a:r>
          <a:endParaRPr lang="zh-CN" altLang="en-US" dirty="0"/>
        </a:p>
      </dgm:t>
    </dgm:pt>
    <dgm:pt modelId="{D77874DB-C4FE-4943-8E3A-491696B4F766}" type="parTrans" cxnId="{A803084B-D47D-8D4A-A338-6B68BBEE656F}">
      <dgm:prSet/>
      <dgm:spPr/>
      <dgm:t>
        <a:bodyPr/>
        <a:lstStyle/>
        <a:p>
          <a:endParaRPr lang="zh-CN" altLang="en-US"/>
        </a:p>
      </dgm:t>
    </dgm:pt>
    <dgm:pt modelId="{7AFF3398-6A67-9C45-B2F5-835FD148BB44}" type="sibTrans" cxnId="{A803084B-D47D-8D4A-A338-6B68BBEE656F}">
      <dgm:prSet/>
      <dgm:spPr/>
      <dgm:t>
        <a:bodyPr/>
        <a:lstStyle/>
        <a:p>
          <a:endParaRPr lang="zh-CN" altLang="en-US"/>
        </a:p>
      </dgm:t>
    </dgm:pt>
    <dgm:pt modelId="{455BB527-6845-4141-A0A0-5C1053800030}">
      <dgm:prSet phldrT="[文本]"/>
      <dgm:spPr/>
      <dgm:t>
        <a:bodyPr/>
        <a:lstStyle/>
        <a:p>
          <a:r>
            <a:rPr lang="zh-CN" altLang="en-US" dirty="0" smtClean="0"/>
            <a:t>基本类型至上</a:t>
          </a:r>
          <a:endParaRPr lang="zh-CN" altLang="en-US" dirty="0"/>
        </a:p>
      </dgm:t>
    </dgm:pt>
    <dgm:pt modelId="{49948CF8-3E19-0545-B663-C94F48CD1D8C}" type="parTrans" cxnId="{6734AA30-916C-274C-98D5-F3A7D440E149}">
      <dgm:prSet/>
      <dgm:spPr/>
      <dgm:t>
        <a:bodyPr/>
        <a:lstStyle/>
        <a:p>
          <a:endParaRPr lang="zh-CN" altLang="en-US"/>
        </a:p>
      </dgm:t>
    </dgm:pt>
    <dgm:pt modelId="{3187AE74-6316-AF43-B245-E3A73B68336D}" type="sibTrans" cxnId="{6734AA30-916C-274C-98D5-F3A7D440E149}">
      <dgm:prSet/>
      <dgm:spPr/>
      <dgm:t>
        <a:bodyPr/>
        <a:lstStyle/>
        <a:p>
          <a:endParaRPr lang="zh-CN" altLang="en-US"/>
        </a:p>
      </dgm:t>
    </dgm:pt>
    <dgm:pt modelId="{7CCCC957-8BC9-6C45-91A2-C853A62A9D90}">
      <dgm:prSet phldrT="[文本]"/>
      <dgm:spPr/>
      <dgm:t>
        <a:bodyPr/>
        <a:lstStyle/>
        <a:p>
          <a:r>
            <a:rPr lang="zh-CN" altLang="en-US" dirty="0" smtClean="0"/>
            <a:t>减少</a:t>
          </a:r>
          <a:r>
            <a:rPr lang="en-US" altLang="zh-CN" dirty="0" err="1" smtClean="0"/>
            <a:t>io</a:t>
          </a:r>
          <a:r>
            <a:rPr lang="zh-CN" altLang="en-US" dirty="0" smtClean="0"/>
            <a:t>阻塞</a:t>
          </a:r>
          <a:endParaRPr lang="zh-CN" altLang="en-US" dirty="0"/>
        </a:p>
      </dgm:t>
    </dgm:pt>
    <dgm:pt modelId="{6EC4A712-02AF-C546-8D0C-F4383E92371C}" type="parTrans" cxnId="{6DD9C2AB-3469-D340-BEDB-23DCE3C2B0E7}">
      <dgm:prSet/>
      <dgm:spPr/>
      <dgm:t>
        <a:bodyPr/>
        <a:lstStyle/>
        <a:p>
          <a:endParaRPr lang="zh-CN" altLang="en-US"/>
        </a:p>
      </dgm:t>
    </dgm:pt>
    <dgm:pt modelId="{5B534716-3ACB-7F4F-94A0-0465594A55CB}" type="sibTrans" cxnId="{6DD9C2AB-3469-D340-BEDB-23DCE3C2B0E7}">
      <dgm:prSet/>
      <dgm:spPr/>
      <dgm:t>
        <a:bodyPr/>
        <a:lstStyle/>
        <a:p>
          <a:endParaRPr lang="zh-CN" altLang="en-US"/>
        </a:p>
      </dgm:t>
    </dgm:pt>
    <dgm:pt modelId="{D5B30010-6167-2D45-BAAC-4F2D58E588AF}">
      <dgm:prSet phldrT="[文本]"/>
      <dgm:spPr/>
      <dgm:t>
        <a:bodyPr/>
        <a:lstStyle/>
        <a:p>
          <a:r>
            <a:rPr lang="zh-CN" altLang="en-US" dirty="0" smtClean="0"/>
            <a:t>降低</a:t>
          </a:r>
          <a:r>
            <a:rPr lang="en-US" altLang="zh-CN" dirty="0" err="1" smtClean="0"/>
            <a:t>gc</a:t>
          </a:r>
          <a:r>
            <a:rPr lang="zh-CN" altLang="en-US" dirty="0" smtClean="0"/>
            <a:t>停顿</a:t>
          </a:r>
          <a:endParaRPr lang="zh-CN" altLang="en-US" dirty="0"/>
        </a:p>
      </dgm:t>
    </dgm:pt>
    <dgm:pt modelId="{A701B1E0-E784-B74C-B278-68894F343934}" type="parTrans" cxnId="{11B852BE-368D-D24F-9825-5806D930DD47}">
      <dgm:prSet/>
      <dgm:spPr/>
      <dgm:t>
        <a:bodyPr/>
        <a:lstStyle/>
        <a:p>
          <a:endParaRPr lang="zh-CN" altLang="en-US"/>
        </a:p>
      </dgm:t>
    </dgm:pt>
    <dgm:pt modelId="{C8C693BE-9521-8B48-AD2A-B037E9B73CCD}" type="sibTrans" cxnId="{11B852BE-368D-D24F-9825-5806D930DD47}">
      <dgm:prSet/>
      <dgm:spPr/>
      <dgm:t>
        <a:bodyPr/>
        <a:lstStyle/>
        <a:p>
          <a:endParaRPr lang="zh-CN" altLang="en-US"/>
        </a:p>
      </dgm:t>
    </dgm:pt>
    <dgm:pt modelId="{2AEBC3FD-A252-2448-B187-1714478F5C6A}" type="pres">
      <dgm:prSet presAssocID="{DE9C89D4-4C2E-514F-A245-C4229EBB196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D3BE6AD-3620-5D40-A8E2-A9137AAD8809}" type="pres">
      <dgm:prSet presAssocID="{DE9C89D4-4C2E-514F-A245-C4229EBB1967}" presName="matrix" presStyleCnt="0"/>
      <dgm:spPr/>
    </dgm:pt>
    <dgm:pt modelId="{2AEDC22C-9138-5748-9B5F-CB88F75F6E69}" type="pres">
      <dgm:prSet presAssocID="{DE9C89D4-4C2E-514F-A245-C4229EBB1967}" presName="tile1" presStyleLbl="node1" presStyleIdx="0" presStyleCnt="4" custLinFactNeighborX="68" custLinFactNeighborY="-763"/>
      <dgm:spPr/>
    </dgm:pt>
    <dgm:pt modelId="{8BBA6701-2484-A446-A37C-33CD2396FE25}" type="pres">
      <dgm:prSet presAssocID="{DE9C89D4-4C2E-514F-A245-C4229EBB196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C660C36-894B-794C-91F6-609FD49AA615}" type="pres">
      <dgm:prSet presAssocID="{DE9C89D4-4C2E-514F-A245-C4229EBB1967}" presName="tile2" presStyleLbl="node1" presStyleIdx="1" presStyleCnt="4"/>
      <dgm:spPr/>
    </dgm:pt>
    <dgm:pt modelId="{A362CC7E-7F63-E74E-8DEC-AA0B4ACDB3D0}" type="pres">
      <dgm:prSet presAssocID="{DE9C89D4-4C2E-514F-A245-C4229EBB196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CE2C195-2A69-844F-80EF-655209F0B7BA}" type="pres">
      <dgm:prSet presAssocID="{DE9C89D4-4C2E-514F-A245-C4229EBB1967}" presName="tile3" presStyleLbl="node1" presStyleIdx="2" presStyleCnt="4"/>
      <dgm:spPr/>
    </dgm:pt>
    <dgm:pt modelId="{CC746ACE-ACB5-A74D-8F40-87E88E4FEE2F}" type="pres">
      <dgm:prSet presAssocID="{DE9C89D4-4C2E-514F-A245-C4229EBB196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968CFA-BE34-2943-A1B9-49CBC4A7AEDA}" type="pres">
      <dgm:prSet presAssocID="{DE9C89D4-4C2E-514F-A245-C4229EBB1967}" presName="tile4" presStyleLbl="node1" presStyleIdx="3" presStyleCnt="4"/>
      <dgm:spPr/>
    </dgm:pt>
    <dgm:pt modelId="{9732CCAD-C7BD-E248-94AB-889FE494BA72}" type="pres">
      <dgm:prSet presAssocID="{DE9C89D4-4C2E-514F-A245-C4229EBB196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8C73D-3DDF-1642-B326-337DA2418A27}" type="pres">
      <dgm:prSet presAssocID="{DE9C89D4-4C2E-514F-A245-C4229EBB196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A41FB64-4C16-A941-B582-77C7F1FECA46}" srcId="{DE9C89D4-4C2E-514F-A245-C4229EBB1967}" destId="{86744B49-93C9-5D4A-9E43-47FAEA96A0A1}" srcOrd="0" destOrd="0" parTransId="{5DC6F354-AF7B-BB43-B2BB-DD04E44112DF}" sibTransId="{FF0D163F-8BFC-714C-A9DB-90E12D8E379B}"/>
    <dgm:cxn modelId="{8CF33A08-E752-9A44-84A2-4C841EF2065E}" type="presOf" srcId="{86744B49-93C9-5D4A-9E43-47FAEA96A0A1}" destId="{82C8C73D-3DDF-1642-B326-337DA2418A27}" srcOrd="0" destOrd="0" presId="urn:microsoft.com/office/officeart/2005/8/layout/matrix1"/>
    <dgm:cxn modelId="{848B76B9-8182-8141-9BF8-5421947A1B89}" type="presOf" srcId="{D5B30010-6167-2D45-BAAC-4F2D58E588AF}" destId="{9732CCAD-C7BD-E248-94AB-889FE494BA72}" srcOrd="1" destOrd="0" presId="urn:microsoft.com/office/officeart/2005/8/layout/matrix1"/>
    <dgm:cxn modelId="{127EDC5C-7C1C-1D4E-AF40-43F9BDA44BD7}" type="presOf" srcId="{D5B30010-6167-2D45-BAAC-4F2D58E588AF}" destId="{02968CFA-BE34-2943-A1B9-49CBC4A7AEDA}" srcOrd="0" destOrd="0" presId="urn:microsoft.com/office/officeart/2005/8/layout/matrix1"/>
    <dgm:cxn modelId="{A803084B-D47D-8D4A-A338-6B68BBEE656F}" srcId="{86744B49-93C9-5D4A-9E43-47FAEA96A0A1}" destId="{F94E6814-56CF-E041-B6DB-4C80DA8CF8C0}" srcOrd="0" destOrd="0" parTransId="{D77874DB-C4FE-4943-8E3A-491696B4F766}" sibTransId="{7AFF3398-6A67-9C45-B2F5-835FD148BB44}"/>
    <dgm:cxn modelId="{1F03FAC6-9460-6C46-B52A-74266D86C356}" type="presOf" srcId="{F94E6814-56CF-E041-B6DB-4C80DA8CF8C0}" destId="{8BBA6701-2484-A446-A37C-33CD2396FE25}" srcOrd="1" destOrd="0" presId="urn:microsoft.com/office/officeart/2005/8/layout/matrix1"/>
    <dgm:cxn modelId="{11B852BE-368D-D24F-9825-5806D930DD47}" srcId="{86744B49-93C9-5D4A-9E43-47FAEA96A0A1}" destId="{D5B30010-6167-2D45-BAAC-4F2D58E588AF}" srcOrd="3" destOrd="0" parTransId="{A701B1E0-E784-B74C-B278-68894F343934}" sibTransId="{C8C693BE-9521-8B48-AD2A-B037E9B73CCD}"/>
    <dgm:cxn modelId="{A264097C-33FE-0741-B05A-5590280CEF4F}" type="presOf" srcId="{7CCCC957-8BC9-6C45-91A2-C853A62A9D90}" destId="{CC746ACE-ACB5-A74D-8F40-87E88E4FEE2F}" srcOrd="1" destOrd="0" presId="urn:microsoft.com/office/officeart/2005/8/layout/matrix1"/>
    <dgm:cxn modelId="{64F47EBE-5854-FE42-BBD4-65EF79D25E0F}" type="presOf" srcId="{455BB527-6845-4141-A0A0-5C1053800030}" destId="{A362CC7E-7F63-E74E-8DEC-AA0B4ACDB3D0}" srcOrd="1" destOrd="0" presId="urn:microsoft.com/office/officeart/2005/8/layout/matrix1"/>
    <dgm:cxn modelId="{6DD9C2AB-3469-D340-BEDB-23DCE3C2B0E7}" srcId="{86744B49-93C9-5D4A-9E43-47FAEA96A0A1}" destId="{7CCCC957-8BC9-6C45-91A2-C853A62A9D90}" srcOrd="2" destOrd="0" parTransId="{6EC4A712-02AF-C546-8D0C-F4383E92371C}" sibTransId="{5B534716-3ACB-7F4F-94A0-0465594A55CB}"/>
    <dgm:cxn modelId="{6734AA30-916C-274C-98D5-F3A7D440E149}" srcId="{86744B49-93C9-5D4A-9E43-47FAEA96A0A1}" destId="{455BB527-6845-4141-A0A0-5C1053800030}" srcOrd="1" destOrd="0" parTransId="{49948CF8-3E19-0545-B663-C94F48CD1D8C}" sibTransId="{3187AE74-6316-AF43-B245-E3A73B68336D}"/>
    <dgm:cxn modelId="{54C5F6F3-F2E0-5E4A-99D6-5F0CFCD04301}" type="presOf" srcId="{F94E6814-56CF-E041-B6DB-4C80DA8CF8C0}" destId="{2AEDC22C-9138-5748-9B5F-CB88F75F6E69}" srcOrd="0" destOrd="0" presId="urn:microsoft.com/office/officeart/2005/8/layout/matrix1"/>
    <dgm:cxn modelId="{D2F548EE-CD70-874F-BD1E-D26D7B906E35}" type="presOf" srcId="{7CCCC957-8BC9-6C45-91A2-C853A62A9D90}" destId="{BCE2C195-2A69-844F-80EF-655209F0B7BA}" srcOrd="0" destOrd="0" presId="urn:microsoft.com/office/officeart/2005/8/layout/matrix1"/>
    <dgm:cxn modelId="{CFFD0BBF-2AED-684A-9DCB-DCFDC19D50BD}" type="presOf" srcId="{455BB527-6845-4141-A0A0-5C1053800030}" destId="{9C660C36-894B-794C-91F6-609FD49AA615}" srcOrd="0" destOrd="0" presId="urn:microsoft.com/office/officeart/2005/8/layout/matrix1"/>
    <dgm:cxn modelId="{3C669D29-05A5-C243-A06F-DAF8FB9ADA47}" type="presOf" srcId="{DE9C89D4-4C2E-514F-A245-C4229EBB1967}" destId="{2AEBC3FD-A252-2448-B187-1714478F5C6A}" srcOrd="0" destOrd="0" presId="urn:microsoft.com/office/officeart/2005/8/layout/matrix1"/>
    <dgm:cxn modelId="{D5491D1F-7B73-6745-A317-F92B57534965}" type="presParOf" srcId="{2AEBC3FD-A252-2448-B187-1714478F5C6A}" destId="{8D3BE6AD-3620-5D40-A8E2-A9137AAD8809}" srcOrd="0" destOrd="0" presId="urn:microsoft.com/office/officeart/2005/8/layout/matrix1"/>
    <dgm:cxn modelId="{5DBE853D-6BB2-A246-8D87-AD99F3AA2ECE}" type="presParOf" srcId="{8D3BE6AD-3620-5D40-A8E2-A9137AAD8809}" destId="{2AEDC22C-9138-5748-9B5F-CB88F75F6E69}" srcOrd="0" destOrd="0" presId="urn:microsoft.com/office/officeart/2005/8/layout/matrix1"/>
    <dgm:cxn modelId="{9ABA1E27-81A1-EF44-8670-E7D8FDFA80EA}" type="presParOf" srcId="{8D3BE6AD-3620-5D40-A8E2-A9137AAD8809}" destId="{8BBA6701-2484-A446-A37C-33CD2396FE25}" srcOrd="1" destOrd="0" presId="urn:microsoft.com/office/officeart/2005/8/layout/matrix1"/>
    <dgm:cxn modelId="{D368875E-6E1A-144B-994C-35790F8642F4}" type="presParOf" srcId="{8D3BE6AD-3620-5D40-A8E2-A9137AAD8809}" destId="{9C660C36-894B-794C-91F6-609FD49AA615}" srcOrd="2" destOrd="0" presId="urn:microsoft.com/office/officeart/2005/8/layout/matrix1"/>
    <dgm:cxn modelId="{64B49EB4-3E46-884B-9E31-C40FDF05D043}" type="presParOf" srcId="{8D3BE6AD-3620-5D40-A8E2-A9137AAD8809}" destId="{A362CC7E-7F63-E74E-8DEC-AA0B4ACDB3D0}" srcOrd="3" destOrd="0" presId="urn:microsoft.com/office/officeart/2005/8/layout/matrix1"/>
    <dgm:cxn modelId="{3BD337E8-DDE2-1845-8913-2CCD7C4D853F}" type="presParOf" srcId="{8D3BE6AD-3620-5D40-A8E2-A9137AAD8809}" destId="{BCE2C195-2A69-844F-80EF-655209F0B7BA}" srcOrd="4" destOrd="0" presId="urn:microsoft.com/office/officeart/2005/8/layout/matrix1"/>
    <dgm:cxn modelId="{52D6CD14-42E3-A74D-854C-74716F649C98}" type="presParOf" srcId="{8D3BE6AD-3620-5D40-A8E2-A9137AAD8809}" destId="{CC746ACE-ACB5-A74D-8F40-87E88E4FEE2F}" srcOrd="5" destOrd="0" presId="urn:microsoft.com/office/officeart/2005/8/layout/matrix1"/>
    <dgm:cxn modelId="{0C89E2EE-0FBA-9546-BD30-9306D1E5AC0E}" type="presParOf" srcId="{8D3BE6AD-3620-5D40-A8E2-A9137AAD8809}" destId="{02968CFA-BE34-2943-A1B9-49CBC4A7AEDA}" srcOrd="6" destOrd="0" presId="urn:microsoft.com/office/officeart/2005/8/layout/matrix1"/>
    <dgm:cxn modelId="{07FC7A16-726B-D547-A968-D28A8F592D5A}" type="presParOf" srcId="{8D3BE6AD-3620-5D40-A8E2-A9137AAD8809}" destId="{9732CCAD-C7BD-E248-94AB-889FE494BA72}" srcOrd="7" destOrd="0" presId="urn:microsoft.com/office/officeart/2005/8/layout/matrix1"/>
    <dgm:cxn modelId="{1112AA03-B836-864D-8FEE-7354985614DA}" type="presParOf" srcId="{2AEBC3FD-A252-2448-B187-1714478F5C6A}" destId="{82C8C73D-3DDF-1642-B326-337DA2418A2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C22C-9138-5748-9B5F-CB88F75F6E69}">
      <dsp:nvSpPr>
        <dsp:cNvPr id="0" name=""/>
        <dsp:cNvSpPr/>
      </dsp:nvSpPr>
      <dsp:spPr>
        <a:xfrm rot="16200000">
          <a:off x="1192116" y="-1189118"/>
          <a:ext cx="2032000" cy="4410236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减少字符串使用</a:t>
          </a:r>
          <a:endParaRPr lang="zh-CN" altLang="en-US" sz="4100" kern="1200" dirty="0"/>
        </a:p>
      </dsp:txBody>
      <dsp:txXfrm rot="5400000">
        <a:off x="2998" y="0"/>
        <a:ext cx="4410236" cy="1524000"/>
      </dsp:txXfrm>
    </dsp:sp>
    <dsp:sp modelId="{9C660C36-894B-794C-91F6-609FD49AA615}">
      <dsp:nvSpPr>
        <dsp:cNvPr id="0" name=""/>
        <dsp:cNvSpPr/>
      </dsp:nvSpPr>
      <dsp:spPr>
        <a:xfrm>
          <a:off x="4410236" y="0"/>
          <a:ext cx="4410236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基本类型至上</a:t>
          </a:r>
          <a:endParaRPr lang="zh-CN" altLang="en-US" sz="4100" kern="1200" dirty="0"/>
        </a:p>
      </dsp:txBody>
      <dsp:txXfrm>
        <a:off x="4410236" y="0"/>
        <a:ext cx="4410236" cy="1524000"/>
      </dsp:txXfrm>
    </dsp:sp>
    <dsp:sp modelId="{BCE2C195-2A69-844F-80EF-655209F0B7BA}">
      <dsp:nvSpPr>
        <dsp:cNvPr id="0" name=""/>
        <dsp:cNvSpPr/>
      </dsp:nvSpPr>
      <dsp:spPr>
        <a:xfrm rot="10800000">
          <a:off x="0" y="2032000"/>
          <a:ext cx="4410236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减少</a:t>
          </a:r>
          <a:r>
            <a:rPr lang="en-US" altLang="zh-CN" sz="4100" kern="1200" dirty="0" err="1" smtClean="0"/>
            <a:t>io</a:t>
          </a:r>
          <a:r>
            <a:rPr lang="zh-CN" altLang="en-US" sz="4100" kern="1200" dirty="0" smtClean="0"/>
            <a:t>阻塞</a:t>
          </a:r>
          <a:endParaRPr lang="zh-CN" altLang="en-US" sz="4100" kern="1200" dirty="0"/>
        </a:p>
      </dsp:txBody>
      <dsp:txXfrm rot="10800000">
        <a:off x="0" y="2539999"/>
        <a:ext cx="4410236" cy="1524000"/>
      </dsp:txXfrm>
    </dsp:sp>
    <dsp:sp modelId="{02968CFA-BE34-2943-A1B9-49CBC4A7AEDA}">
      <dsp:nvSpPr>
        <dsp:cNvPr id="0" name=""/>
        <dsp:cNvSpPr/>
      </dsp:nvSpPr>
      <dsp:spPr>
        <a:xfrm rot="5400000">
          <a:off x="5599354" y="842882"/>
          <a:ext cx="2032000" cy="4410236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降低</a:t>
          </a:r>
          <a:r>
            <a:rPr lang="en-US" altLang="zh-CN" sz="4100" kern="1200" dirty="0" err="1" smtClean="0"/>
            <a:t>gc</a:t>
          </a:r>
          <a:r>
            <a:rPr lang="zh-CN" altLang="en-US" sz="4100" kern="1200" dirty="0" smtClean="0"/>
            <a:t>停顿</a:t>
          </a:r>
          <a:endParaRPr lang="zh-CN" altLang="en-US" sz="4100" kern="1200" dirty="0"/>
        </a:p>
      </dsp:txBody>
      <dsp:txXfrm rot="-5400000">
        <a:off x="4410236" y="2539999"/>
        <a:ext cx="4410236" cy="1524000"/>
      </dsp:txXfrm>
    </dsp:sp>
    <dsp:sp modelId="{82C8C73D-3DDF-1642-B326-337DA2418A27}">
      <dsp:nvSpPr>
        <dsp:cNvPr id="0" name=""/>
        <dsp:cNvSpPr/>
      </dsp:nvSpPr>
      <dsp:spPr>
        <a:xfrm>
          <a:off x="3087165" y="1523999"/>
          <a:ext cx="2646141" cy="1016000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代码优化</a:t>
          </a:r>
          <a:endParaRPr lang="zh-CN" altLang="en-US" sz="4100" kern="1200" dirty="0"/>
        </a:p>
      </dsp:txBody>
      <dsp:txXfrm>
        <a:off x="3136762" y="1573596"/>
        <a:ext cx="2546947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BAC9F-8F17-422C-9FB1-15A396ABF7F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ABD10-5012-4AC9-B3FD-96EB60750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0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87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2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DB</a:t>
            </a:r>
            <a:r>
              <a:rPr kumimoji="1" lang="zh-CN" altLang="en-US" smtClean="0"/>
              <a:t>大表要带分片查询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7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98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264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50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96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9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3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8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86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42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4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7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4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2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ABD10-5012-4AC9-B3FD-96EB607502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7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F920A-3C79-4CE2-A108-BC0A1BFFF57F}" type="datetimeFigureOut">
              <a:rPr lang="zh-CN" altLang="en-US" smtClean="0"/>
              <a:t>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Kidezyq/p/8040338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hyperlink" Target="https://github.com/ben-manes/caffeine" TargetMode="External"/><Relationship Id="rId7" Type="http://schemas.openxmlformats.org/officeDocument/2006/relationships/hyperlink" Target="https://segmentfault.com/a/1190000008751999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arthas" TargetMode="External"/><Relationship Id="rId5" Type="http://schemas.openxmlformats.org/officeDocument/2006/relationships/hyperlink" Target="arthasdoc" TargetMode="External"/><Relationship Id="rId6" Type="http://schemas.openxmlformats.org/officeDocument/2006/relationships/hyperlink" Target="https://github.com/fengfu/jtoolkit/issu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" y="256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698500"/>
            <a:ext cx="37433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883E9F3-5C39-E54E-94D7-0353F3BBAD04}"/>
              </a:ext>
            </a:extLst>
          </p:cNvPr>
          <p:cNvSpPr/>
          <p:nvPr/>
        </p:nvSpPr>
        <p:spPr>
          <a:xfrm>
            <a:off x="7215" y="377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缓存组件异常排查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4479" y="536874"/>
            <a:ext cx="6096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top -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Hp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 24 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查看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java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具体线程执行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情；</a:t>
            </a:r>
            <a:r>
              <a:rPr lang="en-US" altLang="zh-CN" dirty="0" err="1" smtClean="0">
                <a:solidFill>
                  <a:srgbClr val="000000"/>
                </a:solidFill>
                <a:latin typeface="Helvetica" charset="0"/>
              </a:rPr>
              <a:t>jstack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打印当前堆栈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4479" y="37453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转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16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进制查看线程栈定位具体线程 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 ‘%x’ 76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53415"/>
            <a:ext cx="8568952" cy="25264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37607"/>
            <a:ext cx="8568952" cy="45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>
            <a:hlinkClick r:id="rId3" tooltip="String.intern()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0" y="0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8BB3395-C1C1-004C-AEE8-8E8D262E4591}"/>
              </a:ext>
            </a:extLst>
          </p:cNvPr>
          <p:cNvSpPr/>
          <p:nvPr/>
        </p:nvSpPr>
        <p:spPr>
          <a:xfrm>
            <a:off x="7215" y="3775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定位到具体代码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55" y="726844"/>
            <a:ext cx="8656130" cy="18447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1355" y="3087132"/>
            <a:ext cx="6202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de-DE" dirty="0">
                <a:solidFill>
                  <a:srgbClr val="555555"/>
                </a:solidFill>
                <a:latin typeface="Lato" charset="0"/>
              </a:rPr>
              <a:t>相关链接：</a:t>
            </a:r>
          </a:p>
          <a:p>
            <a:pPr algn="just">
              <a:buFont typeface="+mj-lt"/>
              <a:buAutoNum type="arabicPeriod"/>
            </a:pPr>
            <a:r>
              <a:rPr lang="de-DE" altLang="zh-CN" dirty="0" err="1">
                <a:solidFill>
                  <a:srgbClr val="555555"/>
                </a:solidFill>
                <a:latin typeface="Lato" charset="0"/>
              </a:rPr>
              <a:t>Caffeine</a:t>
            </a:r>
            <a:r>
              <a:rPr lang="de-DE" altLang="zh-CN" dirty="0">
                <a:solidFill>
                  <a:srgbClr val="555555"/>
                </a:solidFill>
                <a:latin typeface="Lato" charset="0"/>
              </a:rPr>
              <a:t> </a:t>
            </a:r>
            <a:r>
              <a:rPr lang="de-DE" altLang="zh-CN" dirty="0" err="1">
                <a:solidFill>
                  <a:srgbClr val="555555"/>
                </a:solidFill>
                <a:latin typeface="Lato" charset="0"/>
              </a:rPr>
              <a:t>github</a:t>
            </a:r>
            <a:r>
              <a:rPr lang="zh-CN" altLang="de-DE" dirty="0">
                <a:solidFill>
                  <a:srgbClr val="555555"/>
                </a:solidFill>
                <a:latin typeface="Lato" charset="0"/>
              </a:rPr>
              <a:t>：</a:t>
            </a:r>
            <a:r>
              <a:rPr lang="de-DE" altLang="zh-CN" dirty="0">
                <a:solidFill>
                  <a:srgbClr val="555555"/>
                </a:solidFill>
                <a:latin typeface="Lato" charset="0"/>
                <a:hlinkClick r:id="rId6"/>
              </a:rPr>
              <a:t>https://github.com/ben-manes/caffeine</a:t>
            </a:r>
            <a:endParaRPr lang="de-DE" altLang="zh-CN" dirty="0">
              <a:solidFill>
                <a:srgbClr val="555555"/>
              </a:solidFill>
              <a:latin typeface="Lato" charset="0"/>
            </a:endParaRPr>
          </a:p>
          <a:p>
            <a:pPr algn="just">
              <a:buFont typeface="+mj-lt"/>
              <a:buAutoNum type="arabicPeriod"/>
            </a:pPr>
            <a:r>
              <a:rPr lang="de-DE" altLang="zh-CN" dirty="0" err="1">
                <a:solidFill>
                  <a:srgbClr val="555555"/>
                </a:solidFill>
                <a:latin typeface="Lato" charset="0"/>
              </a:rPr>
              <a:t>Caffeine</a:t>
            </a:r>
            <a:r>
              <a:rPr lang="zh-CN" altLang="de-DE" dirty="0">
                <a:solidFill>
                  <a:srgbClr val="555555"/>
                </a:solidFill>
                <a:latin typeface="Lato" charset="0"/>
              </a:rPr>
              <a:t>原理：</a:t>
            </a:r>
            <a:r>
              <a:rPr lang="de-DE" altLang="zh-CN" dirty="0">
                <a:solidFill>
                  <a:srgbClr val="555555"/>
                </a:solidFill>
                <a:latin typeface="Lato" charset="0"/>
                <a:hlinkClick r:id="rId7"/>
              </a:rPr>
              <a:t>https://segmentfault.com/a/1190000008751999</a:t>
            </a:r>
            <a:endParaRPr lang="de-DE" altLang="zh-CN" b="0" i="0" dirty="0">
              <a:solidFill>
                <a:srgbClr val="555555"/>
              </a:solidFill>
              <a:effectLst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4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3F7F1B9-2E6A-A94B-8BF2-246E4BB9B0FA}"/>
              </a:ext>
            </a:extLst>
          </p:cNvPr>
          <p:cNvSpPr/>
          <p:nvPr/>
        </p:nvSpPr>
        <p:spPr>
          <a:xfrm>
            <a:off x="7215" y="377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扩展一些指令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367" y="5401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内存问题定位</a:t>
            </a:r>
          </a:p>
          <a:p>
            <a:endParaRPr lang="zh-CN" altLang="en-US" dirty="0">
              <a:solidFill>
                <a:srgbClr val="000000"/>
              </a:solidFill>
              <a:latin typeface="Helvetica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使用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jstat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 -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gcutil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命令查看进程的内存、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gc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情况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7" y="2273438"/>
            <a:ext cx="8885265" cy="16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63580A4-CD78-F448-9374-0980BD1861EF}"/>
              </a:ext>
            </a:extLst>
          </p:cNvPr>
          <p:cNvSpPr/>
          <p:nvPr/>
        </p:nvSpPr>
        <p:spPr>
          <a:xfrm>
            <a:off x="7215" y="377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扩展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15" y="771550"/>
            <a:ext cx="72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it-IT" dirty="0">
                <a:solidFill>
                  <a:srgbClr val="000000"/>
                </a:solidFill>
                <a:latin typeface="Helvetica" charset="0"/>
              </a:rPr>
              <a:t>使用</a:t>
            </a:r>
            <a:r>
              <a:rPr lang="it-IT" altLang="zh-CN" dirty="0" err="1">
                <a:solidFill>
                  <a:srgbClr val="000000"/>
                </a:solidFill>
                <a:latin typeface="Helvetica" charset="0"/>
              </a:rPr>
              <a:t>jmap</a:t>
            </a:r>
            <a:r>
              <a:rPr lang="zh-CN" altLang="it-IT" dirty="0">
                <a:solidFill>
                  <a:srgbClr val="000000"/>
                </a:solidFill>
                <a:latin typeface="Helvetica" charset="0"/>
              </a:rPr>
              <a:t>查看内存对象</a:t>
            </a:r>
            <a:r>
              <a:rPr lang="it-IT" altLang="zh-CN" dirty="0" err="1">
                <a:solidFill>
                  <a:srgbClr val="000000"/>
                </a:solidFill>
                <a:latin typeface="Helvetica" charset="0"/>
              </a:rPr>
              <a:t>jmap</a:t>
            </a:r>
            <a:r>
              <a:rPr lang="it-IT" altLang="zh-CN" dirty="0">
                <a:solidFill>
                  <a:srgbClr val="000000"/>
                </a:solidFill>
                <a:latin typeface="Helvetica" charset="0"/>
              </a:rPr>
              <a:t> -</a:t>
            </a:r>
            <a:r>
              <a:rPr lang="it-IT" altLang="zh-CN" dirty="0" err="1">
                <a:solidFill>
                  <a:srgbClr val="000000"/>
                </a:solidFill>
                <a:latin typeface="Helvetica" charset="0"/>
              </a:rPr>
              <a:t>histo:live</a:t>
            </a:r>
            <a:r>
              <a:rPr lang="it-IT" altLang="zh-CN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it-IT" altLang="zh-CN" dirty="0" err="1">
                <a:solidFill>
                  <a:srgbClr val="000000"/>
                </a:solidFill>
                <a:latin typeface="Helvetica" charset="0"/>
              </a:rPr>
              <a:t>pid|less</a:t>
            </a:r>
            <a:r>
              <a:rPr lang="it-IT" altLang="zh-CN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zh-CN" altLang="it-IT" dirty="0">
                <a:solidFill>
                  <a:srgbClr val="000000"/>
                </a:solidFill>
                <a:latin typeface="Helvetica" charset="0"/>
              </a:rPr>
              <a:t>注意主动触发</a:t>
            </a:r>
            <a:r>
              <a:rPr lang="it-IT" altLang="zh-CN" dirty="0" err="1" smtClean="0">
                <a:solidFill>
                  <a:srgbClr val="000000"/>
                </a:solidFill>
                <a:latin typeface="Helvetica" charset="0"/>
              </a:rPr>
              <a:t>fullgc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 </a:t>
            </a:r>
          </a:p>
          <a:p>
            <a:endParaRPr lang="zh-CN" altLang="en-US" dirty="0">
              <a:solidFill>
                <a:srgbClr val="000000"/>
              </a:solidFill>
              <a:latin typeface="Helvetica" charset="0"/>
            </a:endParaRPr>
          </a:p>
          <a:p>
            <a:r>
              <a:rPr lang="zh-CN" altLang="en-US" dirty="0" smtClean="0"/>
              <a:t>详细</a:t>
            </a:r>
            <a:r>
              <a:rPr lang="zh-CN" altLang="en-US" dirty="0"/>
              <a:t>的内存快照查看：</a:t>
            </a:r>
            <a:r>
              <a:rPr lang="en-US" altLang="zh-CN" dirty="0" err="1"/>
              <a:t>jmap</a:t>
            </a:r>
            <a:r>
              <a:rPr lang="en-US" altLang="zh-CN" dirty="0"/>
              <a:t> -</a:t>
            </a:r>
            <a:r>
              <a:rPr lang="en-US" altLang="zh-CN" dirty="0" err="1"/>
              <a:t>dump:live,format</a:t>
            </a:r>
            <a:r>
              <a:rPr lang="en-US" altLang="zh-CN" dirty="0"/>
              <a:t>=</a:t>
            </a:r>
            <a:r>
              <a:rPr lang="en-US" altLang="zh-CN" dirty="0" err="1"/>
              <a:t>b,file</a:t>
            </a:r>
            <a:r>
              <a:rPr lang="en-US" altLang="zh-CN" dirty="0"/>
              <a:t>=</a:t>
            </a:r>
            <a:r>
              <a:rPr lang="en-US" altLang="zh-CN" dirty="0" err="1"/>
              <a:t>dump.hprof</a:t>
            </a:r>
            <a:r>
              <a:rPr lang="en-US" altLang="zh-CN" dirty="0"/>
              <a:t> </a:t>
            </a:r>
            <a:r>
              <a:rPr lang="en-US" altLang="zh-CN" dirty="0" err="1"/>
              <a:t>pid</a:t>
            </a:r>
            <a:endParaRPr lang="en-US" altLang="zh-CN" dirty="0"/>
          </a:p>
          <a:p>
            <a:endParaRPr lang="it-IT" altLang="zh-CN" dirty="0">
              <a:solidFill>
                <a:srgbClr val="000000"/>
              </a:solidFill>
              <a:latin typeface="Helvetica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911"/>
            <a:ext cx="9144000" cy="39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1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63580A4-CD78-F448-9374-0980BD1861EF}"/>
              </a:ext>
            </a:extLst>
          </p:cNvPr>
          <p:cNvSpPr/>
          <p:nvPr/>
        </p:nvSpPr>
        <p:spPr>
          <a:xfrm>
            <a:off x="7215" y="3775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外界好用的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java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工具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2308" y="2251809"/>
            <a:ext cx="7589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阿里</a:t>
            </a:r>
            <a:r>
              <a:rPr lang="en-US" altLang="zh-CN" dirty="0" err="1"/>
              <a:t>Arthas</a:t>
            </a:r>
            <a:endParaRPr lang="zh-CN" altLang="en-US" dirty="0" smtClean="0"/>
          </a:p>
          <a:p>
            <a:r>
              <a:rPr lang="de-DE" altLang="zh-CN" dirty="0" err="1" smtClean="0"/>
              <a:t>GitHub</a:t>
            </a:r>
            <a:r>
              <a:rPr lang="zh-CN" altLang="de-DE" dirty="0"/>
              <a:t>地址：</a:t>
            </a:r>
            <a:r>
              <a:rPr lang="de-DE" altLang="zh-CN" dirty="0">
                <a:hlinkClick r:id="rId4" action="ppaction://hlinkfile"/>
              </a:rPr>
              <a:t>https://</a:t>
            </a:r>
            <a:r>
              <a:rPr lang="de-DE" altLang="zh-CN" dirty="0" err="1">
                <a:hlinkClick r:id="rId4" action="ppaction://hlinkfile"/>
              </a:rPr>
              <a:t>github.com</a:t>
            </a:r>
            <a:r>
              <a:rPr lang="de-DE" altLang="zh-CN" dirty="0">
                <a:hlinkClick r:id="rId4" action="ppaction://hlinkfile"/>
              </a:rPr>
              <a:t>/</a:t>
            </a:r>
            <a:r>
              <a:rPr lang="de-DE" altLang="zh-CN" dirty="0" err="1">
                <a:hlinkClick r:id="rId4" action="ppaction://hlinkfile"/>
              </a:rPr>
              <a:t>alibaba</a:t>
            </a:r>
            <a:r>
              <a:rPr lang="de-DE" altLang="zh-CN" dirty="0">
                <a:hlinkClick r:id="rId4" action="ppaction://hlinkfile"/>
              </a:rPr>
              <a:t>/</a:t>
            </a:r>
            <a:r>
              <a:rPr lang="de-DE" altLang="zh-CN" dirty="0" err="1">
                <a:hlinkClick r:id="rId4" action="ppaction://hlinkfile"/>
              </a:rPr>
              <a:t>arthas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zh-CN" altLang="de-DE" dirty="0"/>
              <a:t>用户文档：</a:t>
            </a:r>
            <a:r>
              <a:rPr lang="de-DE" altLang="zh-CN" dirty="0">
                <a:hlinkClick r:id="rId5" action="ppaction://hlinkfile"/>
              </a:rPr>
              <a:t>https://</a:t>
            </a:r>
            <a:r>
              <a:rPr lang="de-DE" altLang="zh-CN" dirty="0" err="1">
                <a:hlinkClick r:id="rId5" action="ppaction://hlinkfile"/>
              </a:rPr>
              <a:t>alibaba.github.io</a:t>
            </a:r>
            <a:r>
              <a:rPr lang="de-DE" altLang="zh-CN" dirty="0">
                <a:hlinkClick r:id="rId5" action="ppaction://hlinkfile"/>
              </a:rPr>
              <a:t>/</a:t>
            </a:r>
            <a:r>
              <a:rPr lang="de-DE" altLang="zh-CN" dirty="0" err="1">
                <a:hlinkClick r:id="rId5" action="ppaction://hlinkfile"/>
              </a:rPr>
              <a:t>arthas</a:t>
            </a:r>
            <a:r>
              <a:rPr lang="de-DE" altLang="zh-CN" dirty="0">
                <a:hlinkClick r:id="rId5" action="ppaction://hlinkfile"/>
              </a:rPr>
              <a:t>/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308" y="1037186"/>
            <a:ext cx="6019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555555"/>
                </a:solidFill>
                <a:latin typeface="Lato" charset="0"/>
              </a:rPr>
              <a:t>去哪儿</a:t>
            </a:r>
            <a:r>
              <a:rPr lang="en-US" altLang="zh-CN" b="1" dirty="0" err="1" smtClean="0">
                <a:solidFill>
                  <a:srgbClr val="555555"/>
                </a:solidFill>
                <a:latin typeface="Lato" charset="0"/>
              </a:rPr>
              <a:t>Jtoolkit</a:t>
            </a:r>
            <a:endParaRPr lang="zh-CN" altLang="en-US" b="1" dirty="0" smtClean="0">
              <a:solidFill>
                <a:srgbClr val="555555"/>
              </a:solidFill>
              <a:latin typeface="Lato" charset="0"/>
            </a:endParaRPr>
          </a:p>
          <a:p>
            <a:pPr algn="just"/>
            <a:r>
              <a:rPr lang="de-DE" altLang="zh-CN" dirty="0" err="1"/>
              <a:t>GitHub</a:t>
            </a:r>
            <a:r>
              <a:rPr lang="zh-CN" altLang="de-DE" dirty="0"/>
              <a:t>地址</a:t>
            </a:r>
            <a:r>
              <a:rPr lang="zh-CN" altLang="de-DE" dirty="0" smtClean="0"/>
              <a:t>：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://github.com/fengfu/jtoolkit/issues</a:t>
            </a:r>
            <a:endParaRPr lang="en-US" altLang="zh-CN" b="1" i="0" dirty="0">
              <a:solidFill>
                <a:srgbClr val="555555"/>
              </a:solidFill>
              <a:effectLst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63580A4-CD78-F448-9374-0980BD1861EF}"/>
              </a:ext>
            </a:extLst>
          </p:cNvPr>
          <p:cNvSpPr/>
          <p:nvPr/>
        </p:nvSpPr>
        <p:spPr>
          <a:xfrm>
            <a:off x="7215" y="377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数据走势异常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068" y="407084"/>
            <a:ext cx="5346340" cy="24213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4348" y="72087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老运价</a:t>
            </a:r>
            <a:r>
              <a:rPr kumimoji="1" lang="en-US" altLang="zh-CN" dirty="0" err="1" smtClean="0"/>
              <a:t>es</a:t>
            </a:r>
            <a:r>
              <a:rPr kumimoji="1" lang="zh-CN" altLang="en-US" dirty="0" smtClean="0"/>
              <a:t>查询量异常高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12" y="2894804"/>
            <a:ext cx="8446576" cy="12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es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使用不当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1" y="1036277"/>
            <a:ext cx="2286000" cy="37865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5511" y="1131590"/>
            <a:ext cx="5356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如果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must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或者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should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中用到多个条件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,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每个条件必须用大括号括起来，嵌套的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bool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查询必须从新指定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bool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1" y="748245"/>
            <a:ext cx="9136785" cy="40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-424024"/>
            <a:ext cx="9144000" cy="557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另一个</a:t>
            </a:r>
            <a:r>
              <a:rPr lang="en-US" altLang="zh-CN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es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使用不当的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case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680056"/>
            <a:ext cx="4968552" cy="3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中间件同学打电话过来一顿骂，你们在弄什么？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325045"/>
            <a:ext cx="8640960" cy="16787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1520" y="3271002"/>
            <a:ext cx="9119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我们的同学在预发上跑数据，单台机器能给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es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集群打到这个样子一定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是使用出了问题；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上线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前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diff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果然看到了问题点：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3" y="3271001"/>
            <a:ext cx="9144000" cy="15463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75343" y="67779"/>
            <a:ext cx="5786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8BB923"/>
                </a:solidFill>
                <a:latin typeface="Microsoft YaHei" charset="0"/>
              </a:rPr>
              <a:t>过滤器上下文</a:t>
            </a:r>
            <a:r>
              <a:rPr lang="zh-CN" altLang="en-US" b="1" i="1" dirty="0" smtClean="0">
                <a:solidFill>
                  <a:srgbClr val="8BB923"/>
                </a:solidFill>
                <a:latin typeface="Microsoft YaHei" charset="0"/>
              </a:rPr>
              <a:t>：不会</a:t>
            </a:r>
            <a:r>
              <a:rPr lang="zh-CN" altLang="en-US" b="1" i="1" dirty="0">
                <a:solidFill>
                  <a:srgbClr val="8BB923"/>
                </a:solidFill>
                <a:latin typeface="Microsoft YaHei" charset="0"/>
              </a:rPr>
              <a:t>计算得分，查询的结果可以被缓存。</a:t>
            </a:r>
            <a:endParaRPr lang="zh-CN" altLang="en-US" b="1" i="1" dirty="0">
              <a:solidFill>
                <a:srgbClr val="8BB923"/>
              </a:solidFill>
              <a:latin typeface="-apple-system" charset="0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60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-164554"/>
            <a:ext cx="9144000" cy="550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代码有毒？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630484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Lato" charset="0"/>
              </a:rPr>
              <a:t>Little’s Law</a:t>
            </a:r>
            <a:r>
              <a:rPr lang="zh-CN" altLang="en-US" dirty="0">
                <a:solidFill>
                  <a:srgbClr val="555555"/>
                </a:solidFill>
                <a:latin typeface="Lato" charset="0"/>
              </a:rPr>
              <a:t>。利特尔法则是一个有关提前期与在制品关系的简单数学公式，这一法则为精益生产的改善方向指明了道路。如何有效地缩短生产周期呢？道理很简单：一个方向是提高单位效率，另一个方向就是降低任务数量。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91" y="1995686"/>
            <a:ext cx="6197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0"/>
            <a:ext cx="9144000" cy="53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系统优化思路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656915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55555"/>
                </a:solidFill>
                <a:latin typeface="Lato" charset="0"/>
              </a:rPr>
              <a:t>所以基于利特尔法则，我们对系统优化的工作就沿着</a:t>
            </a:r>
            <a:r>
              <a:rPr lang="en-US" altLang="zh-CN" dirty="0">
                <a:solidFill>
                  <a:srgbClr val="555555"/>
                </a:solidFill>
                <a:latin typeface="Lato" charset="0"/>
              </a:rPr>
              <a:t>2</a:t>
            </a:r>
            <a:r>
              <a:rPr lang="zh-CN" altLang="en-US" dirty="0">
                <a:solidFill>
                  <a:srgbClr val="555555"/>
                </a:solidFill>
                <a:latin typeface="Lato" charset="0"/>
              </a:rPr>
              <a:t>个方向前进：</a:t>
            </a:r>
          </a:p>
          <a:p>
            <a:pPr algn="just">
              <a:buFont typeface="+mj-lt"/>
              <a:buAutoNum type="arabicPeriod"/>
            </a:pPr>
            <a:r>
              <a:rPr lang="zh-CN" altLang="en-US" dirty="0">
                <a:solidFill>
                  <a:srgbClr val="555555"/>
                </a:solidFill>
                <a:latin typeface="Lato" charset="0"/>
              </a:rPr>
              <a:t>提高代码</a:t>
            </a:r>
            <a:r>
              <a:rPr lang="zh-CN" altLang="en-US" dirty="0" smtClean="0">
                <a:solidFill>
                  <a:srgbClr val="555555"/>
                </a:solidFill>
                <a:latin typeface="Lato" charset="0"/>
              </a:rPr>
              <a:t>性能；</a:t>
            </a:r>
            <a:endParaRPr lang="zh-CN" altLang="en-US" dirty="0">
              <a:solidFill>
                <a:srgbClr val="555555"/>
              </a:solidFill>
              <a:latin typeface="Lato" charset="0"/>
            </a:endParaRPr>
          </a:p>
          <a:p>
            <a:pPr algn="just">
              <a:buFont typeface="+mj-lt"/>
              <a:buAutoNum type="arabicPeriod"/>
            </a:pPr>
            <a:r>
              <a:rPr lang="zh-CN" altLang="en-US" dirty="0">
                <a:solidFill>
                  <a:srgbClr val="555555"/>
                </a:solidFill>
                <a:latin typeface="Lato" charset="0"/>
              </a:rPr>
              <a:t>减少计算量：也就是剪枝。</a:t>
            </a:r>
            <a:endParaRPr lang="zh-CN" altLang="en-US" b="0" i="0" dirty="0">
              <a:solidFill>
                <a:srgbClr val="555555"/>
              </a:solidFill>
              <a:effectLst/>
              <a:latin typeface="Lato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831664693"/>
              </p:ext>
            </p:extLst>
          </p:nvPr>
        </p:nvGraphicFramePr>
        <p:xfrm>
          <a:off x="53366" y="643082"/>
          <a:ext cx="8820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16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9143996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96552" y="24493"/>
            <a:ext cx="9143996" cy="514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6"/>
          <p:cNvSpPr>
            <a:spLocks noChangeArrowheads="1"/>
          </p:cNvSpPr>
          <p:nvPr/>
        </p:nvSpPr>
        <p:spPr bwMode="auto">
          <a:xfrm>
            <a:off x="4283968" y="3003798"/>
            <a:ext cx="42748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  <a:sym typeface="微软雅黑" pitchFamily="34" charset="-122"/>
              </a:rPr>
              <a:t>国际</a:t>
            </a:r>
            <a:r>
              <a:rPr lang="zh-CN" altLang="en-US" sz="1400" dirty="0" smtClean="0">
                <a:latin typeface="+mj-ea"/>
                <a:ea typeface="+mj-ea"/>
                <a:sym typeface="微软雅黑" pitchFamily="34" charset="-122"/>
              </a:rPr>
              <a:t>机票</a:t>
            </a:r>
            <a:r>
              <a:rPr lang="en-US" altLang="zh-CN" sz="1400" dirty="0" err="1" smtClean="0">
                <a:latin typeface="+mj-ea"/>
                <a:ea typeface="+mj-ea"/>
                <a:sym typeface="微软雅黑" pitchFamily="34" charset="-122"/>
              </a:rPr>
              <a:t>atpco</a:t>
            </a:r>
            <a:r>
              <a:rPr lang="en-US" altLang="zh-CN" sz="1400" dirty="0" smtClean="0">
                <a:latin typeface="+mj-ea"/>
                <a:ea typeface="+mj-ea"/>
                <a:sym typeface="微软雅黑" pitchFamily="34" charset="-122"/>
              </a:rPr>
              <a:t>—</a:t>
            </a:r>
            <a:r>
              <a:rPr lang="zh-CN" altLang="en-US" sz="1400" dirty="0" smtClean="0">
                <a:latin typeface="+mj-ea"/>
                <a:ea typeface="+mj-ea"/>
                <a:sym typeface="微软雅黑" pitchFamily="34" charset="-122"/>
              </a:rPr>
              <a:t>杨超</a:t>
            </a:r>
            <a:endParaRPr lang="zh-CN" altLang="en-US" sz="1400" dirty="0"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6631FD63-6A47-C748-9EAA-C0FE1810AE3E}"/>
              </a:ext>
            </a:extLst>
          </p:cNvPr>
          <p:cNvSpPr txBox="1"/>
          <p:nvPr/>
        </p:nvSpPr>
        <p:spPr>
          <a:xfrm>
            <a:off x="467544" y="1680359"/>
            <a:ext cx="625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就问题看现象</a:t>
            </a:r>
            <a:endParaRPr kumimoji="1" lang="en-US" altLang="zh-CN" sz="4000" dirty="0"/>
          </a:p>
          <a:p>
            <a:r>
              <a:rPr kumimoji="1" lang="zh-CN" altLang="en-US" sz="4000" b="1" dirty="0">
                <a:solidFill>
                  <a:schemeClr val="accent5">
                    <a:lumMod val="75000"/>
                  </a:schemeClr>
                </a:solidFill>
              </a:rPr>
              <a:t>                         </a:t>
            </a:r>
            <a:r>
              <a:rPr kumimoji="1" lang="en-US" altLang="zh-CN" sz="4000" b="1" dirty="0" smtClean="0">
                <a:solidFill>
                  <a:schemeClr val="accent5">
                    <a:lumMod val="75000"/>
                  </a:schemeClr>
                </a:solidFill>
              </a:rPr>
              <a:t>--</a:t>
            </a:r>
            <a:r>
              <a:rPr kumimoji="1" lang="zh-CN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疑难杂症正本溯源</a:t>
            </a:r>
            <a:endParaRPr kumimoji="1" lang="en-US" altLang="zh-CN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0"/>
            <a:ext cx="9144000" cy="53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字符串比较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BA9CE0B-B695-4348-A338-782499864DAD}"/>
              </a:ext>
            </a:extLst>
          </p:cNvPr>
          <p:cNvSpPr/>
          <p:nvPr/>
        </p:nvSpPr>
        <p:spPr>
          <a:xfrm>
            <a:off x="556537" y="728686"/>
            <a:ext cx="6941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 smtClean="0"/>
              <a:t>case</a:t>
            </a:r>
            <a:r>
              <a:rPr lang="zh-CN" altLang="en-US" b="1" dirty="0" smtClean="0"/>
              <a:t>：</a:t>
            </a:r>
            <a:r>
              <a:rPr lang="en-US" altLang="zh-CN" b="1" dirty="0" err="1" smtClean="0"/>
              <a:t>atpco</a:t>
            </a:r>
            <a:r>
              <a:rPr lang="zh-CN" altLang="en-US" b="1" dirty="0" smtClean="0"/>
              <a:t>中的国家粒度判断，业务上</a:t>
            </a:r>
            <a:r>
              <a:rPr lang="en-US" altLang="zh-CN" b="1" dirty="0" err="1" smtClean="0"/>
              <a:t>locType</a:t>
            </a:r>
            <a:r>
              <a:rPr lang="zh-CN" altLang="en-US" b="1" dirty="0" smtClean="0"/>
              <a:t>为一个字母，可空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37" y="1419621"/>
            <a:ext cx="7491217" cy="145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6" y="3194509"/>
            <a:ext cx="7485778" cy="10980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37" y="728686"/>
            <a:ext cx="7491217" cy="3951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885" y="91377"/>
            <a:ext cx="1968500" cy="5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" y="56163"/>
            <a:ext cx="9144000" cy="530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179512" y="56163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为了提升性能 减少低性能使用方式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5536" y="699542"/>
            <a:ext cx="83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Case1:</a:t>
            </a:r>
            <a:r>
              <a:rPr lang="en-US" altLang="zh-CN" dirty="0" smtClean="0"/>
              <a:t>String.split</a:t>
            </a:r>
            <a:r>
              <a:rPr lang="zh-CN" altLang="en-US" dirty="0"/>
              <a:t>方法，因为支持正则的缘故而性能偏低</a:t>
            </a:r>
            <a:r>
              <a:rPr lang="zh-CN" altLang="en-US" dirty="0" smtClean="0"/>
              <a:t>，</a:t>
            </a:r>
            <a:r>
              <a:rPr lang="zh-CN" altLang="en-US" dirty="0" smtClean="0"/>
              <a:t>能不用正则的时候就避免正则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可以用</a:t>
            </a:r>
            <a:r>
              <a:rPr lang="en-US" altLang="zh-CN" dirty="0" smtClean="0"/>
              <a:t>Guava Splitter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Case2:</a:t>
            </a:r>
            <a:r>
              <a:rPr lang="zh-CN" altLang="en-US" dirty="0" smtClean="0"/>
              <a:t>尽量</a:t>
            </a:r>
            <a:r>
              <a:rPr lang="zh-CN" altLang="en-US" dirty="0"/>
              <a:t>避免使用</a:t>
            </a:r>
            <a:r>
              <a:rPr lang="en-US" altLang="zh-CN" dirty="0" err="1"/>
              <a:t>BigDecimal</a:t>
            </a:r>
            <a:r>
              <a:rPr lang="zh-CN" altLang="en-US" dirty="0"/>
              <a:t>这种为保证精度而牺牲一定性能的类，如果必须使用，那么也优先使用</a:t>
            </a:r>
            <a:r>
              <a:rPr lang="en-US" altLang="zh-CN" dirty="0" err="1"/>
              <a:t>BigDecimal.valueOf</a:t>
            </a:r>
            <a:r>
              <a:rPr lang="zh-CN" altLang="en-US" dirty="0"/>
              <a:t>方法而不是</a:t>
            </a:r>
            <a:r>
              <a:rPr lang="en-US" altLang="zh-CN" dirty="0"/>
              <a:t>new </a:t>
            </a:r>
            <a:r>
              <a:rPr lang="en-US" altLang="zh-CN" dirty="0" err="1"/>
              <a:t>BigDecimal</a:t>
            </a:r>
            <a:r>
              <a:rPr lang="en-US" altLang="zh-CN" dirty="0"/>
              <a:t>()</a:t>
            </a:r>
            <a:r>
              <a:rPr lang="zh-CN" altLang="en-US" dirty="0"/>
              <a:t>这种方式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Case3:</a:t>
            </a:r>
            <a:r>
              <a:rPr lang="zh-CN" altLang="en-US" dirty="0" smtClean="0"/>
              <a:t>要求</a:t>
            </a:r>
            <a:r>
              <a:rPr lang="zh-CN" altLang="en-US" dirty="0"/>
              <a:t>集合、</a:t>
            </a:r>
            <a:r>
              <a:rPr lang="en-US" altLang="zh-CN" dirty="0" err="1"/>
              <a:t>StringBuilder</a:t>
            </a:r>
            <a:r>
              <a:rPr lang="zh-CN" altLang="en-US" dirty="0"/>
              <a:t>在使用前必须指定初始化容量，避免扩容造成的内存浪费，从而减少</a:t>
            </a:r>
            <a:r>
              <a:rPr lang="en-US" altLang="zh-CN" dirty="0"/>
              <a:t>GC</a:t>
            </a:r>
            <a:r>
              <a:rPr lang="zh-CN" altLang="en-US" dirty="0"/>
              <a:t>时间；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94720" y="4006450"/>
            <a:ext cx="6212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小技巧：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在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不知道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length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时不要重复创建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StringBuilder</a:t>
            </a:r>
            <a:endParaRPr lang="en-US" altLang="zh-CN" dirty="0">
              <a:solidFill>
                <a:srgbClr val="000000"/>
              </a:solidFill>
              <a:latin typeface="Helvetica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StringBuilder.setLength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(0)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重置指针进行复用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007866"/>
            <a:ext cx="7865190" cy="9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-164554"/>
            <a:ext cx="9144000" cy="550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剪枝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" y="843558"/>
            <a:ext cx="51181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98" y="897903"/>
            <a:ext cx="2070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36562"/>
            <a:ext cx="9468544" cy="557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8B9A3C7-95E3-3A4D-8E73-D55A7C83D948}"/>
              </a:ext>
            </a:extLst>
          </p:cNvPr>
          <p:cNvSpPr/>
          <p:nvPr/>
        </p:nvSpPr>
        <p:spPr>
          <a:xfrm>
            <a:off x="7215" y="377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减少计算量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BA9CE0B-B695-4348-A338-782499864DAD}"/>
              </a:ext>
            </a:extLst>
          </p:cNvPr>
          <p:cNvSpPr/>
          <p:nvPr/>
        </p:nvSpPr>
        <p:spPr>
          <a:xfrm>
            <a:off x="-324544" y="843558"/>
            <a:ext cx="30056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/>
              <a:t>政策一二级过滤</a:t>
            </a:r>
          </a:p>
          <a:p>
            <a:pPr algn="ctr"/>
            <a:r>
              <a:rPr lang="zh-CN" altLang="en-US" b="1" dirty="0" smtClean="0"/>
              <a:t>        运价规则</a:t>
            </a:r>
            <a:r>
              <a:rPr lang="en-US" altLang="zh-CN" b="1" dirty="0" smtClean="0"/>
              <a:t>R1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R2</a:t>
            </a:r>
            <a:r>
              <a:rPr lang="zh-CN" altLang="en-US" b="1" dirty="0" smtClean="0"/>
              <a:t>匹配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72" y="0"/>
            <a:ext cx="6080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763688" y="1275606"/>
            <a:ext cx="5256583" cy="1296144"/>
          </a:xfrm>
          <a:ln/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谢谢观赏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987824" y="2067694"/>
            <a:ext cx="2686136" cy="792088"/>
          </a:xfrm>
          <a:ln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 you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！</a:t>
            </a:r>
            <a:endParaRPr lang="zh-CN" sz="18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" y="256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698500"/>
            <a:ext cx="3743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78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09269" y="411510"/>
            <a:ext cx="1930484" cy="792088"/>
          </a:xfrm>
          <a:ln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600" dirty="0">
                <a:solidFill>
                  <a:srgbClr val="FF680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  <a:endParaRPr lang="zh-CN" sz="3600" dirty="0">
              <a:solidFill>
                <a:srgbClr val="FF680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51720" y="1128403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2051720" y="1774456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051720" y="2413627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0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373696" y="699542"/>
            <a:ext cx="2686136" cy="792088"/>
          </a:xfrm>
          <a:ln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contents</a:t>
            </a:r>
            <a:endParaRPr lang="zh-CN" sz="18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51720" y="3061699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2051720" y="3709771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5294B5D-C077-424C-B0EF-40730795A991}"/>
              </a:ext>
            </a:extLst>
          </p:cNvPr>
          <p:cNvSpPr/>
          <p:nvPr/>
        </p:nvSpPr>
        <p:spPr>
          <a:xfrm>
            <a:off x="2719501" y="1128403"/>
            <a:ext cx="4275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+mj-ea"/>
                <a:ea typeface="+mj-ea"/>
              </a:rPr>
              <a:t>定时线程失效</a:t>
            </a:r>
            <a:r>
              <a:rPr lang="zh-CN" altLang="en-US" b="1" dirty="0">
                <a:solidFill>
                  <a:srgbClr val="333333"/>
                </a:solidFill>
                <a:latin typeface="SF Pro Display"/>
              </a:rPr>
              <a:t/>
            </a:r>
            <a:br>
              <a:rPr lang="zh-CN" altLang="en-US" b="1" dirty="0">
                <a:solidFill>
                  <a:srgbClr val="333333"/>
                </a:solidFill>
                <a:latin typeface="SF Pro Display"/>
              </a:rPr>
            </a:br>
            <a:endParaRPr lang="zh-CN" altLang="en-US" b="1" i="0" dirty="0">
              <a:solidFill>
                <a:srgbClr val="333333"/>
              </a:solidFill>
              <a:effectLst/>
              <a:latin typeface="SF Pro Display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625851B-9E39-AC47-84A0-F390DE0FF27E}"/>
              </a:ext>
            </a:extLst>
          </p:cNvPr>
          <p:cNvSpPr/>
          <p:nvPr/>
        </p:nvSpPr>
        <p:spPr>
          <a:xfrm>
            <a:off x="2748856" y="234806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i="0" dirty="0" smtClean="0">
                <a:solidFill>
                  <a:srgbClr val="333333"/>
                </a:solidFill>
                <a:effectLst/>
                <a:latin typeface="+mj-ea"/>
                <a:ea typeface="+mj-ea"/>
              </a:rPr>
              <a:t>数据走势异常</a:t>
            </a:r>
            <a:endParaRPr lang="zh-CN" altLang="en-US" sz="2000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F05D1E16-393F-9245-A3FD-6263A66599BD}"/>
              </a:ext>
            </a:extLst>
          </p:cNvPr>
          <p:cNvSpPr/>
          <p:nvPr/>
        </p:nvSpPr>
        <p:spPr>
          <a:xfrm>
            <a:off x="2744415" y="303120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333333"/>
                </a:solidFill>
                <a:latin typeface="+mj-ea"/>
                <a:ea typeface="+mj-ea"/>
              </a:rPr>
              <a:t>es</a:t>
            </a:r>
            <a:r>
              <a:rPr lang="zh-CN" altLang="en-US" sz="2000" b="1" dirty="0" smtClean="0">
                <a:solidFill>
                  <a:srgbClr val="333333"/>
                </a:solidFill>
                <a:latin typeface="+mj-ea"/>
                <a:ea typeface="+mj-ea"/>
              </a:rPr>
              <a:t>、</a:t>
            </a:r>
            <a:r>
              <a:rPr lang="en-US" altLang="zh-CN" sz="2000" b="1" dirty="0" err="1" smtClean="0">
                <a:solidFill>
                  <a:srgbClr val="333333"/>
                </a:solidFill>
                <a:latin typeface="+mj-ea"/>
                <a:ea typeface="+mj-ea"/>
              </a:rPr>
              <a:t>db</a:t>
            </a:r>
            <a:r>
              <a:rPr lang="zh-CN" altLang="en-US" sz="2000" b="1" dirty="0" smtClean="0">
                <a:solidFill>
                  <a:srgbClr val="333333"/>
                </a:solidFill>
                <a:latin typeface="+mj-ea"/>
                <a:ea typeface="+mj-ea"/>
              </a:rPr>
              <a:t>报警</a:t>
            </a:r>
            <a:endParaRPr lang="zh-CN" altLang="en-US" sz="2000" b="1" dirty="0">
              <a:solidFill>
                <a:srgbClr val="333333"/>
              </a:solidFill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B58CEA84-0E8B-824F-9203-31DA216710B0}"/>
              </a:ext>
            </a:extLst>
          </p:cNvPr>
          <p:cNvSpPr/>
          <p:nvPr/>
        </p:nvSpPr>
        <p:spPr>
          <a:xfrm>
            <a:off x="2748856" y="368308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 smtClean="0">
                <a:latin typeface="+mj-ea"/>
                <a:ea typeface="+mj-ea"/>
              </a:rPr>
              <a:t>你的代码有毒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5294B5D-C077-424C-B0EF-40730795A991}"/>
              </a:ext>
            </a:extLst>
          </p:cNvPr>
          <p:cNvSpPr/>
          <p:nvPr/>
        </p:nvSpPr>
        <p:spPr>
          <a:xfrm>
            <a:off x="2744415" y="1683105"/>
            <a:ext cx="4275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j-ea"/>
                <a:ea typeface="+mj-ea"/>
              </a:rPr>
              <a:t>CPU</a:t>
            </a:r>
            <a:r>
              <a:rPr lang="zh-CN" altLang="en-US" b="1" dirty="0" smtClean="0">
                <a:latin typeface="+mj-ea"/>
                <a:ea typeface="+mj-ea"/>
              </a:rPr>
              <a:t>、</a:t>
            </a:r>
            <a:r>
              <a:rPr lang="en-US" altLang="zh-CN" b="1" dirty="0" smtClean="0">
                <a:latin typeface="+mj-ea"/>
                <a:ea typeface="+mj-ea"/>
              </a:rPr>
              <a:t>LOAD</a:t>
            </a:r>
            <a:r>
              <a:rPr lang="zh-CN" altLang="en-US" b="1" dirty="0" smtClean="0">
                <a:latin typeface="+mj-ea"/>
                <a:ea typeface="+mj-ea"/>
              </a:rPr>
              <a:t>飙高</a:t>
            </a:r>
            <a:r>
              <a:rPr lang="zh-CN" altLang="en-US" b="1" dirty="0">
                <a:latin typeface="SF Pro Display"/>
              </a:rPr>
              <a:t/>
            </a:r>
            <a:br>
              <a:rPr lang="zh-CN" altLang="en-US" b="1" dirty="0">
                <a:latin typeface="SF Pro Display"/>
              </a:rPr>
            </a:br>
            <a:endParaRPr lang="zh-CN" altLang="en-US" b="1" i="0" dirty="0">
              <a:effectLst/>
              <a:latin typeface="SF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1050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 autoUpdateAnimBg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="" xmlns:a16="http://schemas.microsoft.com/office/drawing/2014/main" id="{6DF64823-C3BB-B142-A935-15DFC2A6C5A7}"/>
              </a:ext>
            </a:extLst>
          </p:cNvPr>
          <p:cNvSpPr/>
          <p:nvPr/>
        </p:nvSpPr>
        <p:spPr>
          <a:xfrm>
            <a:off x="84105" y="88529"/>
            <a:ext cx="2885079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51214"/>
            <a:ext cx="9144000" cy="51432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CFBF9C4-A909-1747-AFBA-C9B639D3006A}"/>
              </a:ext>
            </a:extLst>
          </p:cNvPr>
          <p:cNvSpPr/>
          <p:nvPr/>
        </p:nvSpPr>
        <p:spPr>
          <a:xfrm>
            <a:off x="52989" y="74871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常见的定时刷新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3" y="482121"/>
            <a:ext cx="5869575" cy="3889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61" y="1275606"/>
            <a:ext cx="2417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dsf</a:t>
            </a:r>
            <a:r>
              <a:rPr kumimoji="1" lang="zh-CN" altLang="en-US" dirty="0" smtClean="0"/>
              <a:t>的服务下游加节点</a:t>
            </a:r>
          </a:p>
          <a:p>
            <a:r>
              <a:rPr kumimoji="1" lang="zh-CN" altLang="en-US" dirty="0" smtClean="0"/>
              <a:t> 上游发现不了，</a:t>
            </a:r>
          </a:p>
          <a:p>
            <a:r>
              <a:rPr kumimoji="1" lang="zh-CN" altLang="en-US" dirty="0" smtClean="0"/>
              <a:t> 总是得重启？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3799" y="2722153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代理商接口</a:t>
            </a:r>
          </a:p>
          <a:p>
            <a:r>
              <a:rPr kumimoji="1" lang="zh-CN" altLang="en-US" dirty="0" smtClean="0"/>
              <a:t>跑了一段时间数据</a:t>
            </a:r>
          </a:p>
          <a:p>
            <a:r>
              <a:rPr kumimoji="1" lang="zh-CN" altLang="en-US" dirty="0" smtClean="0"/>
              <a:t>不更新了？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44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" y="37752"/>
            <a:ext cx="9144000" cy="5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D95EA19-E0C0-B345-8014-C18673C61C28}"/>
              </a:ext>
            </a:extLst>
          </p:cNvPr>
          <p:cNvSpPr/>
          <p:nvPr/>
        </p:nvSpPr>
        <p:spPr>
          <a:xfrm>
            <a:off x="7215" y="377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不同现场线程状态如何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99542"/>
            <a:ext cx="5961454" cy="2160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181532"/>
            <a:ext cx="5948304" cy="19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BCB66C3-7153-9941-B272-884168C8D260}"/>
              </a:ext>
            </a:extLst>
          </p:cNvPr>
          <p:cNvSpPr/>
          <p:nvPr/>
        </p:nvSpPr>
        <p:spPr>
          <a:xfrm>
            <a:off x="7215" y="377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线程状态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3" y="699542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NEW: </a:t>
            </a:r>
            <a:r>
              <a:rPr lang="zh-CN" altLang="en-US" dirty="0" smtClean="0"/>
              <a:t>线程创建之后，但是还没有启动</a:t>
            </a:r>
            <a:r>
              <a:rPr lang="en-US" altLang="zh-CN" dirty="0" smtClean="0"/>
              <a:t>(not yet started)</a:t>
            </a:r>
            <a:r>
              <a:rPr lang="zh-CN" altLang="en-US" dirty="0" smtClean="0"/>
              <a:t>。这时候它的状态就是</a:t>
            </a:r>
            <a:r>
              <a:rPr lang="en-US" altLang="zh-CN" dirty="0" smtClean="0"/>
              <a:t>NEW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RUNNABLE: </a:t>
            </a:r>
            <a:r>
              <a:rPr lang="zh-CN" altLang="en-US" dirty="0" smtClean="0"/>
              <a:t>正在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虚拟机下跑任务的线程的状态。在</a:t>
            </a:r>
            <a:r>
              <a:rPr lang="en-US" altLang="zh-CN" dirty="0" smtClean="0"/>
              <a:t>RUNNABLE</a:t>
            </a:r>
            <a:r>
              <a:rPr lang="zh-CN" altLang="en-US" dirty="0" smtClean="0"/>
              <a:t>状态下的线程可能会处于等待状态， 因为它正在等待一些系统资源的释放，比如</a:t>
            </a:r>
            <a:r>
              <a:rPr lang="en-US" altLang="zh-CN" dirty="0" smtClean="0"/>
              <a:t>IO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BLOCKED</a:t>
            </a:r>
            <a:r>
              <a:rPr lang="en-US" altLang="zh-CN" dirty="0"/>
              <a:t>: </a:t>
            </a:r>
            <a:r>
              <a:rPr lang="zh-CN" altLang="en-US" dirty="0"/>
              <a:t>阻塞状态，等待锁的释放，比如线程</a:t>
            </a:r>
            <a:r>
              <a:rPr lang="en-US" altLang="zh-CN" dirty="0"/>
              <a:t>A</a:t>
            </a:r>
            <a:r>
              <a:rPr lang="zh-CN" altLang="en-US" dirty="0"/>
              <a:t>进入了一个</a:t>
            </a:r>
            <a:r>
              <a:rPr lang="en-US" altLang="zh-CN" dirty="0"/>
              <a:t>synchronized</a:t>
            </a:r>
            <a:r>
              <a:rPr lang="zh-CN" altLang="en-US" dirty="0"/>
              <a:t>方法，线程</a:t>
            </a:r>
            <a:r>
              <a:rPr lang="en-US" altLang="zh-CN" dirty="0"/>
              <a:t>B</a:t>
            </a:r>
            <a:r>
              <a:rPr lang="zh-CN" altLang="en-US" dirty="0"/>
              <a:t>也想进入这个方法，但是这个方法的锁已经被线程</a:t>
            </a:r>
            <a:r>
              <a:rPr lang="en-US" altLang="zh-CN" dirty="0"/>
              <a:t>A</a:t>
            </a:r>
            <a:r>
              <a:rPr lang="zh-CN" altLang="en-US" dirty="0"/>
              <a:t>获取了，这个时候线程</a:t>
            </a:r>
            <a:r>
              <a:rPr lang="en-US" altLang="zh-CN" dirty="0"/>
              <a:t>B</a:t>
            </a:r>
            <a:r>
              <a:rPr lang="zh-CN" altLang="en-US" dirty="0"/>
              <a:t>就处于</a:t>
            </a:r>
            <a:r>
              <a:rPr lang="en-US" altLang="zh-CN" dirty="0"/>
              <a:t>BLOCKED</a:t>
            </a:r>
            <a:r>
              <a:rPr lang="zh-CN" altLang="en-US" dirty="0"/>
              <a:t>状态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6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" y="37752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598FCC5-49CF-CC41-85B2-AF35F16A6C4E}"/>
              </a:ext>
            </a:extLst>
          </p:cNvPr>
          <p:cNvSpPr/>
          <p:nvPr/>
        </p:nvSpPr>
        <p:spPr>
          <a:xfrm>
            <a:off x="7215" y="377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线程状态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771550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WAITING: </a:t>
            </a:r>
            <a:r>
              <a:rPr lang="zh-CN" altLang="en-US" dirty="0"/>
              <a:t>等待状态，处于等待状态的线程是由于执行了</a:t>
            </a:r>
            <a:r>
              <a:rPr lang="en-US" altLang="zh-CN" dirty="0"/>
              <a:t>3</a:t>
            </a:r>
            <a:r>
              <a:rPr lang="zh-CN" altLang="en-US" dirty="0"/>
              <a:t>个方法中的任意方法。 </a:t>
            </a:r>
            <a:r>
              <a:rPr lang="en-US" altLang="zh-CN" dirty="0"/>
              <a:t>1. Object</a:t>
            </a:r>
            <a:r>
              <a:rPr lang="zh-CN" altLang="en-US" dirty="0"/>
              <a:t>的</a:t>
            </a:r>
            <a:r>
              <a:rPr lang="en-US" altLang="zh-CN" dirty="0"/>
              <a:t>wait</a:t>
            </a:r>
            <a:r>
              <a:rPr lang="zh-CN" altLang="en-US" dirty="0"/>
              <a:t>方法，并且没有使用</a:t>
            </a:r>
            <a:r>
              <a:rPr lang="en-US" altLang="zh-CN" dirty="0"/>
              <a:t>timeout</a:t>
            </a:r>
            <a:r>
              <a:rPr lang="zh-CN" altLang="en-US" dirty="0"/>
              <a:t>参数</a:t>
            </a:r>
            <a:r>
              <a:rPr lang="en-US" altLang="zh-CN" dirty="0"/>
              <a:t>; 2. Thread</a:t>
            </a:r>
            <a:r>
              <a:rPr lang="zh-CN" altLang="en-US" dirty="0"/>
              <a:t>的</a:t>
            </a:r>
            <a:r>
              <a:rPr lang="en-US" altLang="zh-CN" dirty="0"/>
              <a:t>join</a:t>
            </a:r>
            <a:r>
              <a:rPr lang="zh-CN" altLang="en-US" dirty="0"/>
              <a:t>方法，没有使用</a:t>
            </a:r>
            <a:r>
              <a:rPr lang="en-US" altLang="zh-CN" dirty="0"/>
              <a:t>timeout</a:t>
            </a:r>
            <a:r>
              <a:rPr lang="zh-CN" altLang="en-US" dirty="0"/>
              <a:t>参数 </a:t>
            </a:r>
            <a:r>
              <a:rPr lang="en-US" altLang="zh-CN" dirty="0"/>
              <a:t>3. </a:t>
            </a:r>
            <a:r>
              <a:rPr lang="en-US" altLang="zh-CN" dirty="0" err="1"/>
              <a:t>LockSupport</a:t>
            </a:r>
            <a:r>
              <a:rPr lang="zh-CN" altLang="en-US" dirty="0"/>
              <a:t>的</a:t>
            </a:r>
            <a:r>
              <a:rPr lang="en-US" altLang="zh-CN" dirty="0"/>
              <a:t>park</a:t>
            </a:r>
            <a:r>
              <a:rPr lang="zh-CN" altLang="en-US" dirty="0"/>
              <a:t>方法。 处于</a:t>
            </a:r>
            <a:r>
              <a:rPr lang="en-US" altLang="zh-CN" dirty="0"/>
              <a:t>waiting</a:t>
            </a:r>
            <a:r>
              <a:rPr lang="zh-CN" altLang="en-US" dirty="0"/>
              <a:t>状态的线程会等待另外一个线程处理特殊的行为。 再举个例子，如果一个线程调用了一个对象的</a:t>
            </a:r>
            <a:r>
              <a:rPr lang="en-US" altLang="zh-CN" dirty="0"/>
              <a:t>wait</a:t>
            </a:r>
            <a:r>
              <a:rPr lang="zh-CN" altLang="en-US" dirty="0"/>
              <a:t>方法，那么这个线程就会处于</a:t>
            </a:r>
            <a:r>
              <a:rPr lang="en-US" altLang="zh-CN" dirty="0"/>
              <a:t>waiting</a:t>
            </a:r>
            <a:r>
              <a:rPr lang="zh-CN" altLang="en-US" dirty="0"/>
              <a:t>状态直到另外一个线程调用这个对象的</a:t>
            </a:r>
            <a:r>
              <a:rPr lang="en-US" altLang="zh-CN" dirty="0"/>
              <a:t>notify</a:t>
            </a:r>
            <a:r>
              <a:rPr lang="zh-CN" altLang="en-US" dirty="0"/>
              <a:t>或者</a:t>
            </a:r>
            <a:r>
              <a:rPr lang="en-US" altLang="zh-CN" dirty="0" err="1"/>
              <a:t>notifyAll</a:t>
            </a:r>
            <a:r>
              <a:rPr lang="zh-CN" altLang="en-US" dirty="0"/>
              <a:t>方法后才会解除这个状态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TIMED_WAITING</a:t>
            </a:r>
            <a:r>
              <a:rPr lang="en-US" altLang="zh-CN" dirty="0"/>
              <a:t>: </a:t>
            </a:r>
            <a:r>
              <a:rPr lang="zh-CN" altLang="en-US" dirty="0"/>
              <a:t>有等待时间的等待状态，比如调用了以下几个方法中的任意方法，并且指定了等待时间，线程就会处于这个状态。 </a:t>
            </a:r>
            <a:r>
              <a:rPr lang="en-US" altLang="zh-CN" dirty="0"/>
              <a:t>1. </a:t>
            </a:r>
            <a:r>
              <a:rPr lang="en-US" altLang="zh-CN" dirty="0" err="1"/>
              <a:t>Thread.sleep</a:t>
            </a:r>
            <a:r>
              <a:rPr lang="zh-CN" altLang="en-US" dirty="0"/>
              <a:t>方法 </a:t>
            </a:r>
            <a:r>
              <a:rPr lang="en-US" altLang="zh-CN" dirty="0"/>
              <a:t>2. Object</a:t>
            </a:r>
            <a:r>
              <a:rPr lang="zh-CN" altLang="en-US" dirty="0"/>
              <a:t>的</a:t>
            </a:r>
            <a:r>
              <a:rPr lang="en-US" altLang="zh-CN" dirty="0"/>
              <a:t>wait</a:t>
            </a:r>
            <a:r>
              <a:rPr lang="zh-CN" altLang="en-US" dirty="0"/>
              <a:t>方法，带有时间 </a:t>
            </a:r>
            <a:r>
              <a:rPr lang="en-US" altLang="zh-CN" dirty="0"/>
              <a:t>3. </a:t>
            </a:r>
            <a:r>
              <a:rPr lang="en-US" altLang="zh-CN" dirty="0" err="1"/>
              <a:t>Thread.join</a:t>
            </a:r>
            <a:r>
              <a:rPr lang="zh-CN" altLang="en-US" dirty="0"/>
              <a:t>方法，带有时间 </a:t>
            </a:r>
            <a:r>
              <a:rPr lang="en-US" altLang="zh-CN" dirty="0"/>
              <a:t>4. </a:t>
            </a:r>
            <a:r>
              <a:rPr lang="en-US" altLang="zh-CN" dirty="0" err="1"/>
              <a:t>LockSupport</a:t>
            </a:r>
            <a:r>
              <a:rPr lang="zh-CN" altLang="en-US" dirty="0"/>
              <a:t>的</a:t>
            </a:r>
            <a:r>
              <a:rPr lang="en-US" altLang="zh-CN" dirty="0" err="1"/>
              <a:t>parkNanos</a:t>
            </a:r>
            <a:r>
              <a:rPr lang="zh-CN" altLang="en-US" dirty="0"/>
              <a:t>方法，带有时间 </a:t>
            </a:r>
            <a:r>
              <a:rPr lang="en-US" altLang="zh-CN" dirty="0"/>
              <a:t>5. </a:t>
            </a:r>
            <a:r>
              <a:rPr lang="en-US" altLang="zh-CN" dirty="0" err="1"/>
              <a:t>LockSupport</a:t>
            </a:r>
            <a:r>
              <a:rPr lang="zh-CN" altLang="en-US" dirty="0"/>
              <a:t>的</a:t>
            </a:r>
            <a:r>
              <a:rPr lang="en-US" altLang="zh-CN" dirty="0" err="1"/>
              <a:t>parkUntil</a:t>
            </a:r>
            <a:r>
              <a:rPr lang="zh-CN" altLang="en-US" dirty="0"/>
              <a:t>方法，带有时间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TERMINATED</a:t>
            </a:r>
            <a:r>
              <a:rPr lang="en-US" altLang="zh-CN" dirty="0"/>
              <a:t>: </a:t>
            </a:r>
            <a:r>
              <a:rPr lang="zh-CN" altLang="en-US" dirty="0"/>
              <a:t>线程中止的状态，这个线程已经完整地执行了它的任务</a:t>
            </a:r>
          </a:p>
        </p:txBody>
      </p:sp>
    </p:spTree>
    <p:extLst>
      <p:ext uri="{BB962C8B-B14F-4D97-AF65-F5344CB8AC3E}">
        <p14:creationId xmlns:p14="http://schemas.microsoft.com/office/powerpoint/2010/main" val="9687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100D67A-A088-074A-8B4D-EAFEFEDD9FBB}"/>
              </a:ext>
            </a:extLst>
          </p:cNvPr>
          <p:cNvSpPr/>
          <p:nvPr/>
        </p:nvSpPr>
        <p:spPr>
          <a:xfrm>
            <a:off x="7215" y="377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Thread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类源码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B292C59-7DAF-5349-B417-1332A3B86AB6}"/>
              </a:ext>
            </a:extLst>
          </p:cNvPr>
          <p:cNvSpPr/>
          <p:nvPr/>
        </p:nvSpPr>
        <p:spPr>
          <a:xfrm>
            <a:off x="395536" y="6995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02022"/>
            <a:ext cx="7490866" cy="34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"/>
            <a:ext cx="9144000" cy="51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7E585AB2-12FC-1F49-8877-B9B698F9D084}"/>
              </a:ext>
            </a:extLst>
          </p:cNvPr>
          <p:cNvSpPr/>
          <p:nvPr/>
        </p:nvSpPr>
        <p:spPr>
          <a:xfrm>
            <a:off x="7215" y="3775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CPU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LOAD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异常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5138" y="614219"/>
            <a:ext cx="565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异象：</a:t>
            </a:r>
            <a:r>
              <a:rPr kumimoji="1" lang="en-US" altLang="zh-CN" dirty="0" err="1" smtClean="0"/>
              <a:t>caffine</a:t>
            </a:r>
            <a:r>
              <a:rPr kumimoji="1" lang="zh-CN" altLang="en-US" dirty="0" smtClean="0"/>
              <a:t>替换</a:t>
            </a:r>
            <a:r>
              <a:rPr kumimoji="1" lang="en-US" altLang="zh-CN" dirty="0" smtClean="0"/>
              <a:t>guava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cache</a:t>
            </a:r>
            <a:r>
              <a:rPr kumimoji="1" lang="zh-CN" altLang="en-US" dirty="0" smtClean="0"/>
              <a:t>时线上获取政策数据超时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5622" y="1210292"/>
            <a:ext cx="327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top</a:t>
            </a:r>
            <a:r>
              <a:rPr lang="zh-CN" altLang="en-US" dirty="0"/>
              <a:t>命令查看资源占用</a:t>
            </a:r>
            <a:r>
              <a:rPr lang="zh-CN" altLang="en-US" dirty="0" smtClean="0"/>
              <a:t>情况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" y="1210292"/>
            <a:ext cx="9106728" cy="29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9586</TotalTime>
  <Words>942</Words>
  <Application>Microsoft Macintosh PowerPoint</Application>
  <PresentationFormat>全屏显示(16:9)</PresentationFormat>
  <Paragraphs>117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-apple-system</vt:lpstr>
      <vt:lpstr>Calibri</vt:lpstr>
      <vt:lpstr>Helvetica</vt:lpstr>
      <vt:lpstr>Lato</vt:lpstr>
      <vt:lpstr>Microsoft YaHei</vt:lpstr>
      <vt:lpstr>SF Pro Display</vt:lpstr>
      <vt:lpstr>等线</vt:lpstr>
      <vt:lpstr>宋体</vt:lpstr>
      <vt:lpstr>微软雅黑</vt:lpstr>
      <vt:lpstr>Arial</vt:lpstr>
      <vt:lpstr>Office 主题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通用型报告模板</dc:title>
  <dc:creator>研发序列网站设计部—宋从磊</dc:creator>
  <cp:lastModifiedBy>Microsoft Office 用户</cp:lastModifiedBy>
  <cp:revision>481</cp:revision>
  <dcterms:created xsi:type="dcterms:W3CDTF">2014-10-22T10:42:01Z</dcterms:created>
  <dcterms:modified xsi:type="dcterms:W3CDTF">2018-12-10T05:34:54Z</dcterms:modified>
</cp:coreProperties>
</file>